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ED864-0DB9-4FED-8513-77FC84ADE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6DFF41-6C24-4AFE-957B-CEE90F1B8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4DDC7-CBB7-4EB0-A103-F6EA276A7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D0C48-141B-400D-A374-5BF6029EC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4B8A4-DF36-466C-8487-7D727772A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46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DBFB-2146-486B-B299-DA570B2DF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9839EE-0C8C-4540-9888-4B3AC0B0F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BB4F3-B57A-4B60-AC15-15BF8474D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9D038-2B24-47C4-8242-730BBBBD9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FAC53-75A1-447A-B320-2BB6794F6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44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89267F-AF0E-4367-A203-E82098754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65D1A-7DD8-4B0D-8843-51549D4C6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4ECA5-6CC9-4E80-9847-D9C276040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487F1-7672-4D5D-9D98-FC4F53094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6D7F9-DDD9-45E9-91F6-E98F5DDFE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258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CB776-8A37-4A68-B804-398F16CE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84513-21E7-4A49-9C0F-0374ADDB7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F3A3F-8C6E-466F-B14A-C282FDC6F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A6D31-1A63-4E87-A06B-432E3D42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6809E-1530-496C-8884-2733B23C5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59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EA8FC-11B8-44C4-B370-BEEFA4C59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3CDFE-1603-450C-88D3-B2209BCE9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4AED7-6B8A-4553-91E3-8D3B1DB86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A7933-6BBA-4E9C-8F35-DEC41A2F4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E673F-EADF-4D7C-8171-37FAC0377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42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3F0FB-6870-4F7A-9BC2-8FB99DEC3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37D4A-E007-4209-8651-C3651F8AF0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5F2195-BB95-40D4-9C7E-B4BF069E3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BE279E-5A61-4713-BF48-670D746BC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CFEB39-50C8-43EE-8D79-246C0D579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D76BD-784F-4176-BDD9-AA6C6BD54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79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7E380-D634-4E05-ACC2-192708C85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34204-5D66-4316-9AFC-6948EDF4D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73D0F-E8BB-4ADE-84E9-4BA05141F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EFAEF6-EDC9-447E-909C-7D23603048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35FE11-27C7-4AF9-8AEE-86AF605F5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858D92-FE3A-439D-9C77-48918FE6E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C89D33-3C42-461B-9225-0DCC4D39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7E3251-EAB8-4E1A-8033-1E9244DBF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219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6D1EE-2F4E-45F8-94F0-764D82868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FAAB37-7E34-4DFF-B871-D15907544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72FE2-7FFC-4272-A9A1-4F39E9247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14748C-A418-4D71-AF47-878CC5FA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3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98DC01-BBC1-42B2-A7DA-64C72F90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A17F23-F39B-42FB-9DCD-58C9A624F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0C470-3866-4F9C-AC5C-46092799A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054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EC0ED-EC8E-4B49-8FF2-45534C020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B1331-F98F-4003-B56F-0357B3E4D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922A1D-AFC8-4781-8453-AA6EDCAD4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15ACC-2B0A-40EB-811C-CF10A987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E5B3C-9503-4CE9-89DC-252C5AE3A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F5ECC-7024-4868-BFB0-79991A9C5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57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1E7C4-42D1-4A63-AA77-68A296938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30ABDE-49FA-4511-B2C1-06A4711877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0DE7F-36B7-4A9D-AFFD-015D661E7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19BE0-093D-4615-BF9A-7F002CA7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73964-C16F-479D-B177-0A261B400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71568-7474-4CA9-B3C9-E2E3737D9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74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95DF3B-28F4-4FBB-8477-526855B4C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50EE6-31E9-42B9-9475-80046790B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75C12-CE57-42F1-BA34-BD6B7BAF6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AB42F-4B67-483D-980E-B4F8C8C0921C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299E4-36E2-426F-9587-26204B78B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04E55-DC2F-4E41-98CF-DB723E2784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87248-FA47-4F64-A9D9-E78519C339F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269818377,&quot;Placement&quot;:&quot;Footer&quot;}">
            <a:extLst>
              <a:ext uri="{FF2B5EF4-FFF2-40B4-BE49-F238E27FC236}">
                <a16:creationId xmlns:a16="http://schemas.microsoft.com/office/drawing/2014/main" id="{7285C22B-8AB7-4B17-BEB6-7D0FAF459C31}"/>
              </a:ext>
            </a:extLst>
          </p:cNvPr>
          <p:cNvSpPr txBox="1"/>
          <p:nvPr userDrawn="1"/>
        </p:nvSpPr>
        <p:spPr>
          <a:xfrm>
            <a:off x="0" y="6561475"/>
            <a:ext cx="1522472" cy="2965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latin typeface="Calibri" panose="020F0502020204030204" pitchFamily="34" charset="0"/>
              </a:rPr>
              <a:t>Sensitivity: Internal</a:t>
            </a:r>
          </a:p>
        </p:txBody>
      </p:sp>
    </p:spTree>
    <p:extLst>
      <p:ext uri="{BB962C8B-B14F-4D97-AF65-F5344CB8AC3E}">
        <p14:creationId xmlns:p14="http://schemas.microsoft.com/office/powerpoint/2010/main" val="321783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1548C-906F-48D2-941B-9B42F57907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96163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DISTRIBUTION AGREEMENTS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743A4B-587D-402B-A67C-F559DEB6F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18525"/>
            <a:ext cx="9144000" cy="391711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800" dirty="0"/>
              <a:t>Seller has no presence in market or country</a:t>
            </a:r>
          </a:p>
          <a:p>
            <a:pPr algn="l"/>
            <a:endParaRPr lang="en-GB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800" dirty="0"/>
              <a:t>Seller uses local knowledge and expertise</a:t>
            </a:r>
          </a:p>
          <a:p>
            <a:pPr algn="l"/>
            <a:endParaRPr lang="en-GB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800" dirty="0"/>
              <a:t>Distributor is a reseller of goods</a:t>
            </a:r>
          </a:p>
          <a:p>
            <a:pPr algn="l"/>
            <a:endParaRPr lang="en-GB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800" dirty="0"/>
              <a:t>Distributor assumes risk of resale</a:t>
            </a:r>
          </a:p>
        </p:txBody>
      </p:sp>
    </p:spTree>
    <p:extLst>
      <p:ext uri="{BB962C8B-B14F-4D97-AF65-F5344CB8AC3E}">
        <p14:creationId xmlns:p14="http://schemas.microsoft.com/office/powerpoint/2010/main" val="1276642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2CE63-5B31-495B-81AC-AC00C5869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4301"/>
            <a:ext cx="9144000" cy="1779813"/>
          </a:xfrm>
        </p:spPr>
        <p:txBody>
          <a:bodyPr>
            <a:normAutofit/>
          </a:bodyPr>
          <a:lstStyle/>
          <a:p>
            <a:r>
              <a:rPr lang="en-GB" u="sng" dirty="0"/>
              <a:t>TYPES OF DISTRIBUTION AGREEMENTS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549446-E366-4BE6-860F-94F523CAE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94113"/>
            <a:ext cx="9144000" cy="4408715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Exclusive distributorship</a:t>
            </a:r>
            <a:r>
              <a:rPr lang="en-GB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is where the supplier agrees to only sell the goods laid out in the agreement to the distributor </a:t>
            </a:r>
          </a:p>
          <a:p>
            <a:pPr algn="l"/>
            <a:endParaRPr lang="en-GB" dirty="0">
              <a:solidFill>
                <a:srgbClr val="41484B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Non-exclusive distributorship</a:t>
            </a:r>
            <a:r>
              <a:rPr lang="en-GB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is where the supplier has the complete freedom to both sell to end users and appoint other distributors</a:t>
            </a:r>
          </a:p>
          <a:p>
            <a:pPr algn="l"/>
            <a:endParaRPr lang="en-GB" dirty="0">
              <a:solidFill>
                <a:srgbClr val="41484B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Sole distributorship</a:t>
            </a:r>
            <a:r>
              <a:rPr lang="en-GB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is where the supplier appoints a distributor as their only (or ‘sole’) distributor within a specified territory</a:t>
            </a:r>
          </a:p>
          <a:p>
            <a:pPr algn="l"/>
            <a:endParaRPr lang="en-GB" dirty="0">
              <a:solidFill>
                <a:srgbClr val="41484B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Selective distributorship</a:t>
            </a:r>
            <a:r>
              <a:rPr lang="en-GB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is where the supplier appoints a distributor as part of a ‘selective distribution system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5233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400EA-B52A-4568-AECA-E8315D7439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957"/>
            <a:ext cx="9144000" cy="930729"/>
          </a:xfrm>
        </p:spPr>
        <p:txBody>
          <a:bodyPr>
            <a:normAutofit/>
          </a:bodyPr>
          <a:lstStyle/>
          <a:p>
            <a:r>
              <a:rPr lang="en-GB" sz="4800" u="sng" dirty="0"/>
              <a:t>TYPICAL TERMS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8860D2-B212-4FFF-BDF7-8B755417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29" y="1077685"/>
            <a:ext cx="12061371" cy="5633357"/>
          </a:xfrm>
        </p:spPr>
        <p:txBody>
          <a:bodyPr>
            <a:normAutofit/>
          </a:bodyPr>
          <a:lstStyle/>
          <a:p>
            <a:pPr fontAlgn="base">
              <a:lnSpc>
                <a:spcPts val="1680"/>
              </a:lnSpc>
              <a:spcAft>
                <a:spcPts val="800"/>
              </a:spcAft>
            </a:pPr>
            <a:endParaRPr lang="en-GB" sz="2400" dirty="0">
              <a:solidFill>
                <a:srgbClr val="41484B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the distributor will only sell a certain types of goods</a:t>
            </a: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endParaRPr lang="en-GB" sz="2400" dirty="0">
              <a:solidFill>
                <a:srgbClr val="41484B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Where the distributor will sell a certain types of goods</a:t>
            </a: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 That the distributor will not sell competing products</a:t>
            </a: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the distributor will purchase a certain minimum quantity of goods from the supplier.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 The price that the distributor will pay for the supplier’s goods</a:t>
            </a:r>
          </a:p>
          <a:p>
            <a:pPr fontAlgn="base">
              <a:lnSpc>
                <a:spcPts val="1680"/>
              </a:lnSpc>
              <a:spcAft>
                <a:spcPts val="800"/>
              </a:spcAf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terms that the supplier and distributor can terminate the agreement on and what their maximum liability under the agreement is.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9410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884E0-3D8B-4A01-AE04-FEB674285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913" y="359230"/>
            <a:ext cx="11511643" cy="996042"/>
          </a:xfrm>
        </p:spPr>
        <p:txBody>
          <a:bodyPr/>
          <a:lstStyle/>
          <a:p>
            <a:r>
              <a:rPr lang="en-GB" u="sng" dirty="0"/>
              <a:t>COMPETITION LAW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11490-6009-4F99-B913-D3FAFFF1D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913" y="1355271"/>
            <a:ext cx="11740244" cy="4898571"/>
          </a:xfrm>
        </p:spPr>
        <p:txBody>
          <a:bodyPr/>
          <a:lstStyle/>
          <a:p>
            <a:pPr algn="l"/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Need to regulate and maintain competition</a:t>
            </a:r>
          </a:p>
          <a:p>
            <a:pPr algn="l"/>
            <a:endParaRPr lang="en-GB" sz="2400" dirty="0">
              <a:solidFill>
                <a:srgbClr val="41484B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GB" b="1" u="sng" dirty="0">
                <a:solidFill>
                  <a:srgbClr val="41484B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ANTI COMPETATIVE ACTIVITY </a:t>
            </a:r>
          </a:p>
          <a:p>
            <a:pPr algn="l"/>
            <a:r>
              <a:rPr lang="en-GB" sz="2400" b="1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Anti-Competitive Agreements –</a:t>
            </a:r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agreements between businesses that prevent, restrict or distort competition </a:t>
            </a:r>
          </a:p>
          <a:p>
            <a:pPr algn="l"/>
            <a:endParaRPr lang="en-GB" dirty="0">
              <a:solidFill>
                <a:srgbClr val="41484B"/>
              </a:solidFill>
              <a:latin typeface="Calibri" panose="020F0502020204030204" pitchFamily="34" charset="0"/>
            </a:endParaRPr>
          </a:p>
          <a:p>
            <a:pPr algn="l"/>
            <a:r>
              <a:rPr lang="en-GB" sz="2400" b="1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Abuse of a Dominant Market Position –</a:t>
            </a:r>
            <a:r>
              <a:rPr lang="en-GB" sz="2400" dirty="0">
                <a:solidFill>
                  <a:srgbClr val="41484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a dominant position in a market essentially means that a business is able to behave independently of competitive pressures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6450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D3616-E6D1-497A-8EDC-E6EE1CA58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257" y="146957"/>
            <a:ext cx="11930743" cy="1126672"/>
          </a:xfrm>
        </p:spPr>
        <p:txBody>
          <a:bodyPr>
            <a:normAutofit/>
          </a:bodyPr>
          <a:lstStyle/>
          <a:p>
            <a:r>
              <a:rPr lang="en-GB" u="sng" dirty="0"/>
              <a:t>AGENCY, FRANCHISE,DISTRIBUTION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C250F0-0EDC-4D29-876B-E111E5D532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51213"/>
            <a:ext cx="12050486" cy="5159829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/>
              <a:t>Agency-Tripartite agreement utilising local knowledge and expertise</a:t>
            </a:r>
          </a:p>
          <a:p>
            <a:pPr algn="l"/>
            <a:endParaRPr lang="en-GB" sz="32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/>
              <a:t>Franchise- </a:t>
            </a:r>
            <a:r>
              <a:rPr lang="en-GB" sz="320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allows a company to exploit a concept and to benefit from the know-how of a company which has already developed a proven business model</a:t>
            </a:r>
          </a:p>
          <a:p>
            <a:pPr algn="l"/>
            <a:endParaRPr lang="en-GB" sz="3200" dirty="0">
              <a:solidFill>
                <a:srgbClr val="44444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44444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</a:t>
            </a:r>
            <a:r>
              <a:rPr lang="en-GB" sz="320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istribution agreement-is a contract concluded with an intermediary who sells products or services on behalf of the principle party or distributor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76712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1417</TotalTime>
  <Words>302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DISTRIBUTION AGREEMENTS</vt:lpstr>
      <vt:lpstr>TYPES OF DISTRIBUTION AGREEMENTS</vt:lpstr>
      <vt:lpstr>TYPICAL TERMS</vt:lpstr>
      <vt:lpstr>COMPETITION LAW</vt:lpstr>
      <vt:lpstr>AGENCY, FRANCHISE,DISTRIBUTION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AGREEMENTS</dc:title>
  <dc:creator>Joel Klaff</dc:creator>
  <cp:lastModifiedBy>Joel Klaff</cp:lastModifiedBy>
  <cp:revision>5</cp:revision>
  <dcterms:created xsi:type="dcterms:W3CDTF">2021-02-28T12:25:08Z</dcterms:created>
  <dcterms:modified xsi:type="dcterms:W3CDTF">2021-03-01T12:02:54Z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47d098f-2640-4837-b575-e0be04df0525_Enabled">
    <vt:lpwstr>True</vt:lpwstr>
  </property>
  <property fmtid="{D5CDD505-2E9C-101B-9397-08002B2CF9AE}" pid="3" name="MSIP_Label_b47d098f-2640-4837-b575-e0be04df0525_SiteId">
    <vt:lpwstr>98f1bb3a-5efa-4782-88ba-bd897db60e62</vt:lpwstr>
  </property>
  <property fmtid="{D5CDD505-2E9C-101B-9397-08002B2CF9AE}" pid="4" name="MSIP_Label_b47d098f-2640-4837-b575-e0be04df0525_Owner">
    <vt:lpwstr>SADM183@derby.ac.uk</vt:lpwstr>
  </property>
  <property fmtid="{D5CDD505-2E9C-101B-9397-08002B2CF9AE}" pid="5" name="MSIP_Label_b47d098f-2640-4837-b575-e0be04df0525_SetDate">
    <vt:lpwstr>2021-02-28T13:06:03.8600044Z</vt:lpwstr>
  </property>
  <property fmtid="{D5CDD505-2E9C-101B-9397-08002B2CF9AE}" pid="6" name="MSIP_Label_b47d098f-2640-4837-b575-e0be04df0525_Name">
    <vt:lpwstr>Internal</vt:lpwstr>
  </property>
  <property fmtid="{D5CDD505-2E9C-101B-9397-08002B2CF9AE}" pid="7" name="MSIP_Label_b47d098f-2640-4837-b575-e0be04df0525_Application">
    <vt:lpwstr>Microsoft Azure Information Protection</vt:lpwstr>
  </property>
  <property fmtid="{D5CDD505-2E9C-101B-9397-08002B2CF9AE}" pid="8" name="MSIP_Label_b47d098f-2640-4837-b575-e0be04df0525_Extended_MSFT_Method">
    <vt:lpwstr>Automatic</vt:lpwstr>
  </property>
  <property fmtid="{D5CDD505-2E9C-101B-9397-08002B2CF9AE}" pid="9" name="MSIP_Label_501a0944-9d81-4c75-b857-2ec7863455b7_Enabled">
    <vt:lpwstr>True</vt:lpwstr>
  </property>
  <property fmtid="{D5CDD505-2E9C-101B-9397-08002B2CF9AE}" pid="10" name="MSIP_Label_501a0944-9d81-4c75-b857-2ec7863455b7_SiteId">
    <vt:lpwstr>98f1bb3a-5efa-4782-88ba-bd897db60e62</vt:lpwstr>
  </property>
  <property fmtid="{D5CDD505-2E9C-101B-9397-08002B2CF9AE}" pid="11" name="MSIP_Label_501a0944-9d81-4c75-b857-2ec7863455b7_Owner">
    <vt:lpwstr>SADM183@derby.ac.uk</vt:lpwstr>
  </property>
  <property fmtid="{D5CDD505-2E9C-101B-9397-08002B2CF9AE}" pid="12" name="MSIP_Label_501a0944-9d81-4c75-b857-2ec7863455b7_SetDate">
    <vt:lpwstr>2021-02-28T13:06:03.8600044Z</vt:lpwstr>
  </property>
  <property fmtid="{D5CDD505-2E9C-101B-9397-08002B2CF9AE}" pid="13" name="MSIP_Label_501a0944-9d81-4c75-b857-2ec7863455b7_Name">
    <vt:lpwstr>Internal with visible marking</vt:lpwstr>
  </property>
  <property fmtid="{D5CDD505-2E9C-101B-9397-08002B2CF9AE}" pid="14" name="MSIP_Label_501a0944-9d81-4c75-b857-2ec7863455b7_Application">
    <vt:lpwstr>Microsoft Azure Information Protection</vt:lpwstr>
  </property>
  <property fmtid="{D5CDD505-2E9C-101B-9397-08002B2CF9AE}" pid="15" name="MSIP_Label_501a0944-9d81-4c75-b857-2ec7863455b7_Parent">
    <vt:lpwstr>b47d098f-2640-4837-b575-e0be04df0525</vt:lpwstr>
  </property>
  <property fmtid="{D5CDD505-2E9C-101B-9397-08002B2CF9AE}" pid="16" name="MSIP_Label_501a0944-9d81-4c75-b857-2ec7863455b7_Extended_MSFT_Method">
    <vt:lpwstr>Automatic</vt:lpwstr>
  </property>
  <property fmtid="{D5CDD505-2E9C-101B-9397-08002B2CF9AE}" pid="17" name="Sensitivity">
    <vt:lpwstr>Internal Internal with visible marking</vt:lpwstr>
  </property>
</Properties>
</file>